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83" r:id="rId3"/>
    <p:sldId id="282" r:id="rId4"/>
    <p:sldId id="284" r:id="rId5"/>
    <p:sldId id="292" r:id="rId6"/>
    <p:sldId id="286" r:id="rId7"/>
    <p:sldId id="287" r:id="rId8"/>
    <p:sldId id="297" r:id="rId9"/>
  </p:sldIdLst>
  <p:sldSz cx="9144000" cy="6858000" type="screen4x3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6230"/>
    <a:srgbClr val="A16B35"/>
    <a:srgbClr val="C38649"/>
    <a:srgbClr val="996633"/>
    <a:srgbClr val="0015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25F607-C4E3-4AED-92C8-D0F019772F1D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5036A-50D0-4F29-AA1D-B746A67C3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94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1B5D27-F3D3-494C-AA4C-7D9CFE178AC2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35E02-F68C-4BA1-8CD3-2AEDDDBB4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635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35E02-F68C-4BA1-8CD3-2AEDDDBB483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020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35E02-F68C-4BA1-8CD3-2AEDDDBB483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459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35E02-F68C-4BA1-8CD3-2AEDDDBB483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268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35E02-F68C-4BA1-8CD3-2AEDDDBB483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8553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The Government are actively promoting the English Baccalaureate (</a:t>
            </a:r>
            <a:r>
              <a:rPr lang="en-GB" dirty="0" err="1" smtClean="0">
                <a:solidFill>
                  <a:schemeClr val="bg1"/>
                </a:solidFill>
              </a:rPr>
              <a:t>Ebacc</a:t>
            </a:r>
            <a:r>
              <a:rPr lang="en-GB" dirty="0" smtClean="0">
                <a:solidFill>
                  <a:schemeClr val="bg1"/>
                </a:solidFill>
              </a:rPr>
              <a:t>), it is increasingly likely that employers in certain sectors will look for prospective employees to have completed a full </a:t>
            </a:r>
            <a:r>
              <a:rPr lang="en-GB" dirty="0" err="1" smtClean="0">
                <a:solidFill>
                  <a:schemeClr val="bg1"/>
                </a:solidFill>
              </a:rPr>
              <a:t>Ebacc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To achieve this, a student must achieve grade 5 or above at GCSE in </a:t>
            </a:r>
            <a:r>
              <a:rPr lang="en-GB" dirty="0" smtClean="0">
                <a:solidFill>
                  <a:srgbClr val="FFFF00"/>
                </a:solidFill>
              </a:rPr>
              <a:t>all </a:t>
            </a:r>
            <a:r>
              <a:rPr lang="en-GB" dirty="0" smtClean="0">
                <a:solidFill>
                  <a:schemeClr val="bg1"/>
                </a:solidFill>
              </a:rPr>
              <a:t>the following subjects: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35E02-F68C-4BA1-8CD3-2AEDDDBB483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044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35E02-F68C-4BA1-8CD3-2AEDDDBB483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95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35E02-F68C-4BA1-8CD3-2AEDDDBB483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490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435E02-F68C-4BA1-8CD3-2AEDDDBB483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198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254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026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648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354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836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15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34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284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696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402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22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5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3F309-8E2E-49F5-A6A9-4DA3ECCA4AF7}" type="datetimeFigureOut">
              <a:rPr lang="en-GB" smtClean="0"/>
              <a:t>27/09/2017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DCAC8-8519-4D38-9EF7-5BAD51532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240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51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3861048"/>
            <a:ext cx="77365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</a:rPr>
              <a:t>Year 8 Information Evening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85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2"/>
          <a:stretch/>
        </p:blipFill>
        <p:spPr bwMode="auto">
          <a:xfrm>
            <a:off x="-19846" y="0"/>
            <a:ext cx="916384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16" y="2636912"/>
            <a:ext cx="803929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1844824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How is examination success currently judged?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57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2"/>
          <a:stretch/>
        </p:blipFill>
        <p:spPr bwMode="auto">
          <a:xfrm>
            <a:off x="-19846" y="0"/>
            <a:ext cx="916384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036" y="1709638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Which subjects do I have to take at Key Stage 4?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1520" y="2371030"/>
            <a:ext cx="4572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The </a:t>
            </a:r>
            <a:r>
              <a:rPr lang="en-US" sz="2400" b="1" dirty="0" smtClean="0">
                <a:solidFill>
                  <a:srgbClr val="00B0F0"/>
                </a:solidFill>
              </a:rPr>
              <a:t>Core </a:t>
            </a:r>
            <a:r>
              <a:rPr lang="en-US" sz="2400" b="1" dirty="0">
                <a:solidFill>
                  <a:srgbClr val="00B0F0"/>
                </a:solidFill>
              </a:rPr>
              <a:t>Programme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is taken by every student. </a:t>
            </a:r>
            <a:r>
              <a:rPr lang="en-US" sz="2400" dirty="0" smtClean="0">
                <a:solidFill>
                  <a:schemeClr val="bg1"/>
                </a:solidFill>
              </a:rPr>
              <a:t>So you will study: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English (Language and Literature)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Mathematics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Science (2 GCSE equivalent)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ICT</a:t>
            </a: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PE (Non-examinable)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RE </a:t>
            </a:r>
            <a:r>
              <a:rPr lang="en-US" sz="2400" dirty="0">
                <a:solidFill>
                  <a:schemeClr val="bg1"/>
                </a:solidFill>
              </a:rPr>
              <a:t>(Non-examinable</a:t>
            </a:r>
            <a:r>
              <a:rPr lang="en-US" sz="2400" dirty="0" smtClean="0">
                <a:solidFill>
                  <a:schemeClr val="bg1"/>
                </a:solidFill>
              </a:rPr>
              <a:t>)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Careers (including Citizenship, Work Related Learning &amp; Enterprise Education).</a:t>
            </a:r>
          </a:p>
          <a:p>
            <a:r>
              <a:rPr lang="en-US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92896"/>
            <a:ext cx="2432050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911" y="3919314"/>
            <a:ext cx="2243137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015" y="5157192"/>
            <a:ext cx="2084387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000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2"/>
          <a:stretch/>
        </p:blipFill>
        <p:spPr bwMode="auto">
          <a:xfrm>
            <a:off x="-19846" y="0"/>
            <a:ext cx="916384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1714242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Do I get any choice in my subjects?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28" y="2395240"/>
            <a:ext cx="748883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Yes, but within some constraints.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All students will have to choose </a:t>
            </a:r>
            <a:r>
              <a:rPr lang="en-GB" sz="2400" dirty="0" smtClean="0">
                <a:solidFill>
                  <a:srgbClr val="00B0F0"/>
                </a:solidFill>
              </a:rPr>
              <a:t>at least </a:t>
            </a:r>
            <a:r>
              <a:rPr lang="en-GB" sz="2400" dirty="0" smtClean="0">
                <a:solidFill>
                  <a:schemeClr val="bg1"/>
                </a:solidFill>
              </a:rPr>
              <a:t>one subject from the following list to ensure that they meet progress 8 requirements:</a:t>
            </a:r>
          </a:p>
          <a:p>
            <a:r>
              <a:rPr lang="en-US" sz="2400" dirty="0">
                <a:solidFill>
                  <a:srgbClr val="00B0F0"/>
                </a:solidFill>
              </a:rPr>
              <a:t>· </a:t>
            </a:r>
            <a:r>
              <a:rPr lang="en-US" sz="2400" dirty="0" smtClean="0">
                <a:solidFill>
                  <a:srgbClr val="00B0F0"/>
                </a:solidFill>
              </a:rPr>
              <a:t>A Modern Foreign Language</a:t>
            </a:r>
            <a:endParaRPr lang="en-US" sz="2400" dirty="0">
              <a:solidFill>
                <a:srgbClr val="00B0F0"/>
              </a:solidFill>
            </a:endParaRPr>
          </a:p>
          <a:p>
            <a:r>
              <a:rPr lang="en-US" sz="2400" dirty="0">
                <a:solidFill>
                  <a:srgbClr val="00B0F0"/>
                </a:solidFill>
              </a:rPr>
              <a:t>· </a:t>
            </a:r>
            <a:r>
              <a:rPr lang="en-US" sz="2400" dirty="0" smtClean="0">
                <a:solidFill>
                  <a:srgbClr val="00B0F0"/>
                </a:solidFill>
              </a:rPr>
              <a:t>Geography</a:t>
            </a:r>
            <a:endParaRPr lang="en-US" sz="2400" dirty="0">
              <a:solidFill>
                <a:srgbClr val="00B0F0"/>
              </a:solidFill>
            </a:endParaRPr>
          </a:p>
          <a:p>
            <a:r>
              <a:rPr lang="en-US" sz="2400" dirty="0">
                <a:solidFill>
                  <a:srgbClr val="00B0F0"/>
                </a:solidFill>
              </a:rPr>
              <a:t>· </a:t>
            </a:r>
            <a:r>
              <a:rPr lang="en-US" sz="2400" dirty="0" smtClean="0">
                <a:solidFill>
                  <a:srgbClr val="00B0F0"/>
                </a:solidFill>
              </a:rPr>
              <a:t>History</a:t>
            </a:r>
            <a:endParaRPr lang="en-US" sz="2400" dirty="0">
              <a:solidFill>
                <a:srgbClr val="00B0F0"/>
              </a:solidFill>
            </a:endParaRPr>
          </a:p>
          <a:p>
            <a:r>
              <a:rPr lang="en-US" sz="2400" dirty="0">
                <a:solidFill>
                  <a:srgbClr val="00B0F0"/>
                </a:solidFill>
              </a:rPr>
              <a:t>· </a:t>
            </a:r>
            <a:r>
              <a:rPr lang="en-US" sz="2400" dirty="0" smtClean="0">
                <a:solidFill>
                  <a:srgbClr val="00B0F0"/>
                </a:solidFill>
              </a:rPr>
              <a:t>Separate Sciences (Topping up to 3 Science GCSEs in total)</a:t>
            </a:r>
          </a:p>
          <a:p>
            <a:r>
              <a:rPr lang="en-US" sz="2400" dirty="0">
                <a:solidFill>
                  <a:srgbClr val="00B0F0"/>
                </a:solidFill>
              </a:rPr>
              <a:t>· </a:t>
            </a:r>
            <a:r>
              <a:rPr lang="en-US" sz="2400" dirty="0" smtClean="0">
                <a:solidFill>
                  <a:srgbClr val="00B0F0"/>
                </a:solidFill>
              </a:rPr>
              <a:t>Computer Science</a:t>
            </a:r>
            <a:endParaRPr lang="en-US" sz="2400" dirty="0">
              <a:solidFill>
                <a:srgbClr val="00B0F0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2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2"/>
          <a:stretch/>
        </p:blipFill>
        <p:spPr bwMode="auto">
          <a:xfrm>
            <a:off x="-19846" y="0"/>
            <a:ext cx="916384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22521" y="2708920"/>
            <a:ext cx="1847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96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91680" y="1860846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What is the English Baccalaureate?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2570420"/>
            <a:ext cx="74888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To achieve the </a:t>
            </a:r>
            <a:r>
              <a:rPr lang="en-GB" sz="2400" dirty="0" err="1" smtClean="0">
                <a:solidFill>
                  <a:schemeClr val="bg1"/>
                </a:solidFill>
              </a:rPr>
              <a:t>Ebacc</a:t>
            </a:r>
            <a:r>
              <a:rPr lang="en-GB" sz="2400" dirty="0" smtClean="0">
                <a:solidFill>
                  <a:schemeClr val="bg1"/>
                </a:solidFill>
              </a:rPr>
              <a:t>, a student must attain </a:t>
            </a:r>
            <a:r>
              <a:rPr lang="en-GB" sz="2400" b="1" dirty="0" smtClean="0">
                <a:solidFill>
                  <a:srgbClr val="00B0F0"/>
                </a:solidFill>
              </a:rPr>
              <a:t>grade 5</a:t>
            </a:r>
            <a:r>
              <a:rPr lang="en-GB" sz="2400" dirty="0" smtClean="0">
                <a:solidFill>
                  <a:schemeClr val="bg1"/>
                </a:solidFill>
              </a:rPr>
              <a:t> or above at GCSE in </a:t>
            </a:r>
            <a:r>
              <a:rPr lang="en-GB" sz="2400" b="1" dirty="0" smtClean="0">
                <a:solidFill>
                  <a:srgbClr val="00B0F0"/>
                </a:solidFill>
              </a:rPr>
              <a:t>all</a:t>
            </a:r>
            <a:r>
              <a:rPr lang="en-GB" sz="2400" dirty="0" smtClean="0">
                <a:solidFill>
                  <a:srgbClr val="00B0F0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of</a:t>
            </a:r>
            <a:r>
              <a:rPr lang="en-GB" sz="2400" dirty="0" smtClean="0">
                <a:solidFill>
                  <a:srgbClr val="00B0F0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the following subjects:</a:t>
            </a: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A Modern Foreign </a:t>
            </a:r>
            <a:r>
              <a:rPr lang="en-US" sz="2400" dirty="0" smtClean="0">
                <a:solidFill>
                  <a:schemeClr val="bg1"/>
                </a:solidFill>
              </a:rPr>
              <a:t>Language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Geography or History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Any 2 Sciences (including Computer Science)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English (Language or Literature)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· </a:t>
            </a:r>
            <a:r>
              <a:rPr lang="en-US" sz="2400" dirty="0" smtClean="0">
                <a:solidFill>
                  <a:schemeClr val="bg1"/>
                </a:solidFill>
              </a:rPr>
              <a:t>Mathematics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941168"/>
            <a:ext cx="1800200" cy="1607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59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2"/>
          <a:stretch/>
        </p:blipFill>
        <p:spPr bwMode="auto">
          <a:xfrm>
            <a:off x="-19846" y="0"/>
            <a:ext cx="916384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1841798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Why am I having to choose my options in Year 8?</a:t>
            </a:r>
            <a:endParaRPr lang="en-GB" sz="3200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709" y="2546226"/>
            <a:ext cx="4103420" cy="3547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9" y="2780928"/>
            <a:ext cx="42385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In short, to give you more choice.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By starting Key Stage 4 in Year 9, we can allow you </a:t>
            </a:r>
            <a:r>
              <a:rPr lang="en-GB" sz="2400" dirty="0" smtClean="0">
                <a:solidFill>
                  <a:srgbClr val="00B0F0"/>
                </a:solidFill>
              </a:rPr>
              <a:t>four</a:t>
            </a:r>
            <a:r>
              <a:rPr lang="en-GB" sz="2400" dirty="0" smtClean="0">
                <a:solidFill>
                  <a:schemeClr val="bg1"/>
                </a:solidFill>
              </a:rPr>
              <a:t> option choices instead of three.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This means that you can complete the full </a:t>
            </a:r>
            <a:r>
              <a:rPr lang="en-GB" sz="2400" dirty="0" err="1" smtClean="0">
                <a:solidFill>
                  <a:schemeClr val="bg1"/>
                </a:solidFill>
              </a:rPr>
              <a:t>Ebacc</a:t>
            </a:r>
            <a:r>
              <a:rPr lang="en-GB" sz="2400" dirty="0" smtClean="0">
                <a:solidFill>
                  <a:schemeClr val="bg1"/>
                </a:solidFill>
              </a:rPr>
              <a:t> and still have some freedom of choice.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79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2"/>
          <a:stretch/>
        </p:blipFill>
        <p:spPr bwMode="auto">
          <a:xfrm>
            <a:off x="-19846" y="0"/>
            <a:ext cx="916384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4"/>
          <a:srcRect l="30601" t="26913" r="41147" b="8316"/>
          <a:stretch/>
        </p:blipFill>
        <p:spPr bwMode="auto">
          <a:xfrm>
            <a:off x="395536" y="2420888"/>
            <a:ext cx="3318521" cy="40556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7843" y="1628800"/>
            <a:ext cx="8782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How will I know which subjects to choose?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39952" y="2743597"/>
            <a:ext cx="42484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Advice from subject teachers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Careers guidance in school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Progress reports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Discussion at home</a:t>
            </a:r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02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2"/>
          <a:stretch/>
        </p:blipFill>
        <p:spPr bwMode="auto">
          <a:xfrm>
            <a:off x="-19846" y="0"/>
            <a:ext cx="916384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8741" y="1700808"/>
            <a:ext cx="88669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endParaRPr lang="en-GB" sz="3200" dirty="0" smtClean="0">
              <a:solidFill>
                <a:schemeClr val="bg1"/>
              </a:solidFill>
            </a:endParaRPr>
          </a:p>
          <a:p>
            <a:pPr marL="571500" indent="-571500">
              <a:buFont typeface="Arial" pitchFamily="34" charset="0"/>
              <a:buChar char="•"/>
            </a:pPr>
            <a:endParaRPr lang="en-GB" sz="4000" dirty="0" smtClean="0">
              <a:solidFill>
                <a:schemeClr val="bg1"/>
              </a:solidFill>
            </a:endParaRPr>
          </a:p>
          <a:p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993196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solidFill>
                <a:schemeClr val="bg1"/>
              </a:solidFill>
            </a:endParaRPr>
          </a:p>
          <a:p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922" y="1772816"/>
            <a:ext cx="8782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When do I finalise my choices?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4664" y="2743597"/>
            <a:ext cx="60395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Initial thoughts before Christmas 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Options evening – Tuesday </a:t>
            </a:r>
            <a:r>
              <a:rPr lang="en-GB" sz="2400" dirty="0" smtClean="0">
                <a:solidFill>
                  <a:schemeClr val="bg1"/>
                </a:solidFill>
              </a:rPr>
              <a:t>23</a:t>
            </a:r>
            <a:r>
              <a:rPr lang="en-GB" sz="2400" baseline="30000" dirty="0" smtClean="0">
                <a:solidFill>
                  <a:schemeClr val="bg1"/>
                </a:solidFill>
              </a:rPr>
              <a:t>rd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January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Parents evening – Thursday </a:t>
            </a:r>
            <a:r>
              <a:rPr lang="en-GB" sz="2400" dirty="0" smtClean="0">
                <a:solidFill>
                  <a:schemeClr val="bg1"/>
                </a:solidFill>
              </a:rPr>
              <a:t>1</a:t>
            </a:r>
            <a:r>
              <a:rPr lang="en-GB" sz="2400" baseline="30000" dirty="0" smtClean="0">
                <a:solidFill>
                  <a:schemeClr val="bg1"/>
                </a:solidFill>
              </a:rPr>
              <a:t>st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February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</a:rPr>
              <a:t>Options form hand in – </a:t>
            </a:r>
            <a:r>
              <a:rPr lang="en-GB" sz="2400" dirty="0" smtClean="0">
                <a:solidFill>
                  <a:srgbClr val="00B0F0"/>
                </a:solidFill>
              </a:rPr>
              <a:t>Friday </a:t>
            </a:r>
            <a:r>
              <a:rPr lang="en-GB" sz="2400" dirty="0" smtClean="0">
                <a:solidFill>
                  <a:srgbClr val="00B0F0"/>
                </a:solidFill>
              </a:rPr>
              <a:t>2</a:t>
            </a:r>
            <a:r>
              <a:rPr lang="en-GB" sz="2400" baseline="30000" dirty="0" smtClean="0">
                <a:solidFill>
                  <a:srgbClr val="00B0F0"/>
                </a:solidFill>
              </a:rPr>
              <a:t>nd</a:t>
            </a:r>
            <a:r>
              <a:rPr lang="en-GB" sz="2400" dirty="0" smtClean="0">
                <a:solidFill>
                  <a:srgbClr val="00B0F0"/>
                </a:solidFill>
              </a:rPr>
              <a:t> </a:t>
            </a:r>
            <a:r>
              <a:rPr lang="en-GB" sz="2400" dirty="0" smtClean="0">
                <a:solidFill>
                  <a:srgbClr val="00B0F0"/>
                </a:solidFill>
              </a:rPr>
              <a:t>February</a:t>
            </a:r>
            <a:endParaRPr lang="en-GB" sz="2400" dirty="0">
              <a:solidFill>
                <a:srgbClr val="00B0F0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916832"/>
            <a:ext cx="1858839" cy="2637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014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sslands Schoo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Mosslands School</Template>
  <TotalTime>14910</TotalTime>
  <Words>278</Words>
  <Application>Microsoft Office PowerPoint</Application>
  <PresentationFormat>On-screen Show (4:3)</PresentationFormat>
  <Paragraphs>60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Mosslands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Cassidy</dc:creator>
  <cp:lastModifiedBy>sanfordj</cp:lastModifiedBy>
  <cp:revision>80</cp:revision>
  <cp:lastPrinted>2016-10-10T10:28:14Z</cp:lastPrinted>
  <dcterms:created xsi:type="dcterms:W3CDTF">2016-09-19T12:26:14Z</dcterms:created>
  <dcterms:modified xsi:type="dcterms:W3CDTF">2017-10-04T08:29:15Z</dcterms:modified>
</cp:coreProperties>
</file>