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</p:sldIdLst>
  <p:sldSz cy="6858000" cx="12192000"/>
  <p:notesSz cx="6858000" cy="9144000"/>
  <p:embeddedFontLst>
    <p:embeddedFont>
      <p:font typeface="Corben"/>
      <p:bold r:id="rId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tableStyles.xml><?xml version="1.0" encoding="utf-8"?>
<a:tblStyleLst xmlns:a="http://schemas.openxmlformats.org/drawingml/2006/main" xmlns:r="http://schemas.openxmlformats.org/officeDocument/2006/relationships" def="{286A3E49-7688-439D-A643-D412EC57144D}">
  <a:tblStyle styleId="{286A3E49-7688-439D-A643-D412EC57144D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font" Target="fonts/Corben-bold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6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6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6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/>
          <p:nvPr/>
        </p:nvSpPr>
        <p:spPr>
          <a:xfrm>
            <a:off x="4178300" y="3128963"/>
            <a:ext cx="6329363" cy="579913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3"/>
          <p:cNvSpPr txBox="1"/>
          <p:nvPr/>
        </p:nvSpPr>
        <p:spPr>
          <a:xfrm>
            <a:off x="1185748" y="331323"/>
            <a:ext cx="6249900" cy="419100"/>
          </a:xfrm>
          <a:prstGeom prst="rect">
            <a:avLst/>
          </a:prstGeom>
          <a:noFill/>
          <a:ln>
            <a:noFill/>
          </a:ln>
        </p:spPr>
        <p:txBody>
          <a:bodyPr anchorCtr="0" anchor="t" bIns="36575" lIns="36575" spcFirstLastPara="1" rIns="36575" wrap="square" tIns="365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B9BD5"/>
              </a:buClr>
              <a:buSzPts val="2600"/>
              <a:buFont typeface="Corben"/>
              <a:buNone/>
            </a:pPr>
            <a:r>
              <a:rPr b="1" i="0" lang="en-GB" sz="2600" u="none" cap="none" strike="noStrike">
                <a:solidFill>
                  <a:srgbClr val="5B9BD5"/>
                </a:solidFill>
                <a:latin typeface="Corben"/>
                <a:ea typeface="Corben"/>
                <a:cs typeface="Corben"/>
                <a:sym typeface="Corben"/>
              </a:rPr>
              <a:t>The Mosslands School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13"/>
          <p:cNvSpPr txBox="1"/>
          <p:nvPr/>
        </p:nvSpPr>
        <p:spPr>
          <a:xfrm>
            <a:off x="1145223" y="750423"/>
            <a:ext cx="6330900" cy="477900"/>
          </a:xfrm>
          <a:prstGeom prst="rect">
            <a:avLst/>
          </a:prstGeom>
          <a:noFill/>
          <a:ln>
            <a:noFill/>
          </a:ln>
        </p:spPr>
        <p:txBody>
          <a:bodyPr anchorCtr="0" anchor="t" bIns="36575" lIns="36575" spcFirstLastPara="1" rIns="36575" wrap="square" tIns="365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orben"/>
              <a:buNone/>
            </a:pPr>
            <a:r>
              <a:rPr b="1" i="0" lang="en-GB" sz="2800" u="none" cap="none" strike="noStrike">
                <a:solidFill>
                  <a:srgbClr val="00B050"/>
                </a:solidFill>
                <a:latin typeface="Corben"/>
                <a:ea typeface="Corben"/>
                <a:cs typeface="Corben"/>
                <a:sym typeface="Corben"/>
              </a:rPr>
              <a:t>Summer Reading Bingo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The Mosslands School (@MosslandsSchool) | Twitter" id="87" name="Google Shape;87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6376" y="193273"/>
            <a:ext cx="1035050" cy="1035050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13"/>
          <p:cNvSpPr txBox="1"/>
          <p:nvPr/>
        </p:nvSpPr>
        <p:spPr>
          <a:xfrm>
            <a:off x="8357900" y="1759675"/>
            <a:ext cx="3430200" cy="4164300"/>
          </a:xfrm>
          <a:prstGeom prst="rect">
            <a:avLst/>
          </a:prstGeom>
          <a:noFill/>
          <a:ln>
            <a:noFill/>
          </a:ln>
        </p:spPr>
        <p:txBody>
          <a:bodyPr anchorCtr="0" anchor="t" bIns="36575" lIns="36575" spcFirstLastPara="1" rIns="36575" wrap="square" tIns="36575">
            <a:noAutofit/>
          </a:bodyPr>
          <a:lstStyle/>
          <a:p>
            <a:pPr indent="-34925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B9BD5"/>
              </a:buClr>
              <a:buSzPts val="1700"/>
              <a:buFont typeface="Calibri"/>
              <a:buAutoNum type="arabicPeriod"/>
            </a:pPr>
            <a:r>
              <a:rPr b="0" i="0" lang="en-GB" sz="1700" u="none" cap="none" strike="noStrike">
                <a:solidFill>
                  <a:srgbClr val="5B9BD5"/>
                </a:solidFill>
                <a:latin typeface="Calibri"/>
                <a:ea typeface="Calibri"/>
                <a:cs typeface="Calibri"/>
                <a:sym typeface="Calibri"/>
              </a:rPr>
              <a:t>Pick a square and once you’ve read the type of book listed, add the book title to that square.</a:t>
            </a:r>
            <a:endParaRPr sz="1500"/>
          </a:p>
          <a:p>
            <a:pPr indent="-34925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B9BD5"/>
              </a:buClr>
              <a:buSzPts val="1700"/>
              <a:buFont typeface="Calibri"/>
              <a:buAutoNum type="arabicPeriod"/>
            </a:pPr>
            <a:r>
              <a:rPr b="0" i="0" lang="en-GB" sz="1700" u="none" cap="none" strike="noStrike">
                <a:solidFill>
                  <a:srgbClr val="5B9BD5"/>
                </a:solidFill>
                <a:latin typeface="Calibri"/>
                <a:ea typeface="Calibri"/>
                <a:cs typeface="Calibri"/>
                <a:sym typeface="Calibri"/>
              </a:rPr>
              <a:t>In the same square, rate the book you have read by shading in the stars (1 star means you didn’t like it, 5 stars means you loved it!)</a:t>
            </a:r>
            <a:endParaRPr sz="1500"/>
          </a:p>
          <a:p>
            <a:pPr indent="-34925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B9BD5"/>
              </a:buClr>
              <a:buSzPts val="1700"/>
              <a:buFont typeface="Calibri"/>
              <a:buAutoNum type="arabicPeriod"/>
            </a:pPr>
            <a:r>
              <a:rPr b="0" i="0" lang="en-GB" sz="1700" u="none" cap="none" strike="noStrike">
                <a:solidFill>
                  <a:srgbClr val="5B9BD5"/>
                </a:solidFill>
                <a:latin typeface="Calibri"/>
                <a:ea typeface="Calibri"/>
                <a:cs typeface="Calibri"/>
                <a:sym typeface="Calibri"/>
              </a:rPr>
              <a:t>Once you get a bingo line, in any direction, submit to the Library Classroom on Google Classroom or hand in to the librarian when we</a:t>
            </a:r>
            <a:r>
              <a:rPr lang="en-GB" sz="1700">
                <a:solidFill>
                  <a:srgbClr val="5B9BD5"/>
                </a:solidFill>
                <a:latin typeface="Calibri"/>
                <a:ea typeface="Calibri"/>
                <a:cs typeface="Calibri"/>
                <a:sym typeface="Calibri"/>
              </a:rPr>
              <a:t> are</a:t>
            </a:r>
            <a:r>
              <a:rPr b="0" i="0" lang="en-GB" sz="1700" u="none" cap="none" strike="noStrike">
                <a:solidFill>
                  <a:srgbClr val="5B9BD5"/>
                </a:solidFill>
                <a:latin typeface="Calibri"/>
                <a:ea typeface="Calibri"/>
                <a:cs typeface="Calibri"/>
                <a:sym typeface="Calibri"/>
              </a:rPr>
              <a:t> back in school.</a:t>
            </a:r>
            <a:endParaRPr sz="15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None/>
            </a:pPr>
            <a:r>
              <a:t/>
            </a:r>
            <a:endParaRPr b="0" i="0" sz="1700" u="none" cap="none" strike="noStrike">
              <a:solidFill>
                <a:srgbClr val="5B9BD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1600"/>
              <a:buFont typeface="Calibri"/>
              <a:buNone/>
            </a:pPr>
            <a:r>
              <a:rPr b="0" i="0" lang="en-GB" sz="1700" u="none" cap="none" strike="noStrike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An accolade for every square </a:t>
            </a:r>
            <a:endParaRPr sz="1500"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1600"/>
              <a:buFont typeface="Calibri"/>
              <a:buNone/>
            </a:pPr>
            <a:r>
              <a:rPr b="0" i="0" lang="en-GB" sz="1700" u="none" cap="none" strike="noStrike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completed and a prize for a completed bingo line!</a:t>
            </a:r>
            <a:endParaRPr b="0" i="0" sz="1700" u="none" cap="none" strike="noStrike">
              <a:solidFill>
                <a:srgbClr val="00B050"/>
              </a:solidFill>
              <a:latin typeface="Corben"/>
              <a:ea typeface="Corben"/>
              <a:cs typeface="Corben"/>
              <a:sym typeface="Corben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None/>
            </a:pPr>
            <a:r>
              <a:t/>
            </a:r>
            <a:endParaRPr b="0" i="0" sz="1700" u="none" cap="none" strike="noStrike">
              <a:solidFill>
                <a:srgbClr val="5B9BD5"/>
              </a:solidFill>
              <a:latin typeface="Corben"/>
              <a:ea typeface="Corben"/>
              <a:cs typeface="Corben"/>
              <a:sym typeface="Corbe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13"/>
          <p:cNvSpPr txBox="1"/>
          <p:nvPr/>
        </p:nvSpPr>
        <p:spPr>
          <a:xfrm>
            <a:off x="7724222" y="463896"/>
            <a:ext cx="3933900" cy="493800"/>
          </a:xfrm>
          <a:prstGeom prst="rect">
            <a:avLst/>
          </a:prstGeom>
          <a:noFill/>
          <a:ln>
            <a:noFill/>
          </a:ln>
        </p:spPr>
        <p:txBody>
          <a:bodyPr anchorCtr="0" anchor="t" bIns="36575" lIns="36575" spcFirstLastPara="1" rIns="36575" wrap="square" tIns="365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B9BD5"/>
              </a:buClr>
              <a:buSzPts val="2200"/>
              <a:buFont typeface="Corben"/>
              <a:buNone/>
            </a:pPr>
            <a:r>
              <a:rPr b="1" i="0" lang="en-GB" sz="2200" u="none" cap="none" strike="noStrike">
                <a:solidFill>
                  <a:srgbClr val="5B9BD5"/>
                </a:solidFill>
                <a:latin typeface="Corben"/>
                <a:ea typeface="Corben"/>
                <a:cs typeface="Corben"/>
                <a:sym typeface="Corben"/>
              </a:rPr>
              <a:t>Name:________________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13"/>
          <p:cNvSpPr txBox="1"/>
          <p:nvPr/>
        </p:nvSpPr>
        <p:spPr>
          <a:xfrm>
            <a:off x="8440585" y="1177809"/>
            <a:ext cx="3291000" cy="493800"/>
          </a:xfrm>
          <a:prstGeom prst="rect">
            <a:avLst/>
          </a:prstGeom>
          <a:noFill/>
          <a:ln>
            <a:noFill/>
          </a:ln>
        </p:spPr>
        <p:txBody>
          <a:bodyPr anchorCtr="0" anchor="t" bIns="36575" lIns="36575" spcFirstLastPara="1" rIns="36575" wrap="square" tIns="365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600"/>
              <a:buFont typeface="Corben"/>
              <a:buNone/>
            </a:pPr>
            <a:r>
              <a:rPr b="1" i="0" lang="en-GB" sz="2600" u="none" cap="none" strike="noStrike">
                <a:solidFill>
                  <a:srgbClr val="00B050"/>
                </a:solidFill>
                <a:latin typeface="Corben"/>
                <a:ea typeface="Corben"/>
                <a:cs typeface="Corben"/>
                <a:sym typeface="Corben"/>
              </a:rPr>
              <a:t>The Rules: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1" name="Google Shape;91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23725" y="3196850"/>
            <a:ext cx="1443025" cy="309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4625" y="6359825"/>
            <a:ext cx="1443025" cy="309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3"/>
          <p:cNvPicPr preferRelativeResize="0"/>
          <p:nvPr/>
        </p:nvPicPr>
        <p:blipFill rotWithShape="1">
          <a:blip r:embed="rId4">
            <a:alphaModFix/>
          </a:blip>
          <a:srcRect b="100000" l="-463259" r="463259" t="-100000"/>
          <a:stretch/>
        </p:blipFill>
        <p:spPr>
          <a:xfrm>
            <a:off x="-1211275" y="1882625"/>
            <a:ext cx="1075150" cy="309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89188" y="2164325"/>
            <a:ext cx="1443025" cy="3092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95" name="Google Shape;95;p13"/>
          <p:cNvGraphicFramePr/>
          <p:nvPr/>
        </p:nvGraphicFramePr>
        <p:xfrm>
          <a:off x="407663" y="14246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{286A3E49-7688-439D-A643-D412EC57144D}</a:tableStyleId>
              </a:tblPr>
              <a:tblGrid>
                <a:gridCol w="1561200"/>
                <a:gridCol w="1561200"/>
                <a:gridCol w="1561200"/>
                <a:gridCol w="1561200"/>
                <a:gridCol w="1561200"/>
              </a:tblGrid>
              <a:tr h="10488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Book of less than 100 pages</a:t>
                      </a:r>
                      <a:endParaRPr sz="1000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______________________________________</a:t>
                      </a:r>
                      <a:endParaRPr sz="1000"/>
                    </a:p>
                  </a:txBody>
                  <a:tcPr marT="91425" marB="91425" marR="91425" marL="91425">
                    <a:lnL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Book read to your pet or stuffed animal</a:t>
                      </a:r>
                      <a:endParaRPr sz="1000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___________________</a:t>
                      </a:r>
                      <a:endParaRPr sz="1000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___________________</a:t>
                      </a:r>
                      <a:endParaRPr sz="1000"/>
                    </a:p>
                  </a:txBody>
                  <a:tcPr marT="91425" marB="91425" marR="91425" marL="91425">
                    <a:lnL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Book set in a country you’ve never been to</a:t>
                      </a:r>
                      <a:endParaRPr sz="1000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______________________________________</a:t>
                      </a:r>
                      <a:endParaRPr sz="1000"/>
                    </a:p>
                  </a:txBody>
                  <a:tcPr marT="91425" marB="91425" marR="91425" marL="91425">
                    <a:lnL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Book with a </a:t>
                      </a:r>
                      <a:r>
                        <a:rPr lang="en-GB" sz="1000"/>
                        <a:t>person's</a:t>
                      </a:r>
                      <a:r>
                        <a:rPr lang="en-GB" sz="1000"/>
                        <a:t> name in the title</a:t>
                      </a:r>
                      <a:endParaRPr sz="1000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______________________________________</a:t>
                      </a:r>
                      <a:endParaRPr sz="1000"/>
                    </a:p>
                  </a:txBody>
                  <a:tcPr marT="91425" marB="91425" marR="91425" marL="91425">
                    <a:lnL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A book set in a different world/universe</a:t>
                      </a:r>
                      <a:endParaRPr sz="1000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______________________________________</a:t>
                      </a:r>
                      <a:endParaRPr sz="1000"/>
                    </a:p>
                  </a:txBody>
                  <a:tcPr marT="91425" marB="91425" marR="91425" marL="91425">
                    <a:lnL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0488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A Comic Book or Graphic Novel</a:t>
                      </a:r>
                      <a:endParaRPr sz="1000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______________________________________</a:t>
                      </a:r>
                      <a:endParaRPr sz="1000"/>
                    </a:p>
                  </a:txBody>
                  <a:tcPr marT="91425" marB="91425" marR="91425" marL="91425">
                    <a:lnL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Book with a female lead character</a:t>
                      </a:r>
                      <a:endParaRPr sz="1000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______________________________________</a:t>
                      </a:r>
                      <a:endParaRPr sz="1000"/>
                    </a:p>
                  </a:txBody>
                  <a:tcPr marT="91425" marB="91425" marR="91425" marL="91425">
                    <a:lnL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Book your parent/carer read as a child</a:t>
                      </a:r>
                      <a:endParaRPr sz="1000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______________________________________</a:t>
                      </a:r>
                      <a:endParaRPr sz="1000"/>
                    </a:p>
                  </a:txBody>
                  <a:tcPr marT="91425" marB="91425" marR="91425" marL="91425">
                    <a:lnL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An adventure book</a:t>
                      </a:r>
                      <a:endParaRPr sz="1000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00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______________________________________</a:t>
                      </a:r>
                      <a:endParaRPr sz="1000"/>
                    </a:p>
                  </a:txBody>
                  <a:tcPr marT="91425" marB="91425" marR="91425" marL="91425">
                    <a:lnL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A book you have read outside</a:t>
                      </a:r>
                      <a:endParaRPr sz="1000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______________________________________</a:t>
                      </a:r>
                      <a:endParaRPr sz="1000"/>
                    </a:p>
                  </a:txBody>
                  <a:tcPr marT="91425" marB="91425" marR="91425" marL="91425">
                    <a:lnL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0488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The book you read in a pillow fort</a:t>
                      </a:r>
                      <a:endParaRPr sz="1000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______________________________________</a:t>
                      </a:r>
                      <a:endParaRPr sz="1000"/>
                    </a:p>
                  </a:txBody>
                  <a:tcPr marT="91425" marB="91425" marR="91425" marL="91425">
                    <a:lnL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A historical book (fiction or non-fiction)</a:t>
                      </a:r>
                      <a:endParaRPr sz="1000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______________________________________</a:t>
                      </a:r>
                      <a:endParaRPr sz="1000"/>
                    </a:p>
                  </a:txBody>
                  <a:tcPr marT="91425" marB="91425" marR="91425" marL="91425">
                    <a:lnL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000"/>
                        <a:t>FREE</a:t>
                      </a:r>
                      <a:endParaRPr b="1" sz="2000"/>
                    </a:p>
                  </a:txBody>
                  <a:tcPr marT="91425" marB="91425" marR="91425" marL="91425" anchor="ctr">
                    <a:lnL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Book recommended by a friend</a:t>
                      </a:r>
                      <a:endParaRPr sz="1000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______________________________________</a:t>
                      </a:r>
                      <a:endParaRPr sz="1000"/>
                    </a:p>
                  </a:txBody>
                  <a:tcPr marT="91425" marB="91425" marR="91425" marL="91425">
                    <a:lnL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Read a book to a younger family member</a:t>
                      </a:r>
                      <a:endParaRPr sz="1000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______________________________________</a:t>
                      </a:r>
                      <a:endParaRPr sz="1000"/>
                    </a:p>
                  </a:txBody>
                  <a:tcPr marT="91425" marB="91425" marR="91425" marL="91425">
                    <a:lnL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0488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00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A science fiction book</a:t>
                      </a:r>
                      <a:endParaRPr sz="1000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______________________________________</a:t>
                      </a:r>
                      <a:endParaRPr sz="1000"/>
                    </a:p>
                  </a:txBody>
                  <a:tcPr marT="91425" marB="91425" marR="91425" marL="91425">
                    <a:lnL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A book you find challenging to read (you don’t have to finish it)</a:t>
                      </a:r>
                      <a:endParaRPr sz="1000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___________________</a:t>
                      </a:r>
                      <a:endParaRPr sz="1000"/>
                    </a:p>
                  </a:txBody>
                  <a:tcPr marT="91425" marB="91425" marR="91425" marL="91425">
                    <a:lnL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The book you have read in bed</a:t>
                      </a:r>
                      <a:endParaRPr sz="1000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______________________________________</a:t>
                      </a:r>
                      <a:endParaRPr sz="1000"/>
                    </a:p>
                  </a:txBody>
                  <a:tcPr marT="91425" marB="91425" marR="91425" marL="91425">
                    <a:lnL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A book that has been made into a tv series or film</a:t>
                      </a:r>
                      <a:endParaRPr sz="1000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___________________</a:t>
                      </a:r>
                      <a:endParaRPr sz="1000"/>
                    </a:p>
                  </a:txBody>
                  <a:tcPr marT="91425" marB="91425" marR="91425" marL="91425">
                    <a:lnL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A book with a BAME lead character</a:t>
                      </a:r>
                      <a:endParaRPr sz="1000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______________________________________</a:t>
                      </a:r>
                      <a:endParaRPr sz="1000"/>
                    </a:p>
                  </a:txBody>
                  <a:tcPr marT="91425" marB="91425" marR="91425" marL="91425">
                    <a:lnL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0488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A book that makes you laugh</a:t>
                      </a:r>
                      <a:endParaRPr sz="1000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______________________________________</a:t>
                      </a:r>
                      <a:endParaRPr sz="1000"/>
                    </a:p>
                  </a:txBody>
                  <a:tcPr marT="91425" marB="91425" marR="91425" marL="91425">
                    <a:lnL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Book recommended by a teacher</a:t>
                      </a:r>
                      <a:endParaRPr sz="1000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______________________________________</a:t>
                      </a:r>
                      <a:endParaRPr sz="1000"/>
                    </a:p>
                  </a:txBody>
                  <a:tcPr marT="91425" marB="91425" marR="91425" marL="91425">
                    <a:lnL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00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A biography</a:t>
                      </a:r>
                      <a:endParaRPr sz="1000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______________________________________</a:t>
                      </a:r>
                      <a:endParaRPr sz="1000"/>
                    </a:p>
                  </a:txBody>
                  <a:tcPr marT="91425" marB="91425" marR="91425" marL="91425">
                    <a:lnL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An article from a magazine</a:t>
                      </a:r>
                      <a:endParaRPr sz="1000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______________________________________</a:t>
                      </a:r>
                      <a:endParaRPr sz="1000"/>
                    </a:p>
                  </a:txBody>
                  <a:tcPr marT="91425" marB="91425" marR="91425" marL="91425">
                    <a:lnL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A story you have </a:t>
                      </a:r>
                      <a:r>
                        <a:rPr lang="en-GB" sz="1000"/>
                        <a:t>written</a:t>
                      </a:r>
                      <a:r>
                        <a:rPr lang="en-GB" sz="1000"/>
                        <a:t> yourself</a:t>
                      </a:r>
                      <a:endParaRPr sz="1000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______________________________________</a:t>
                      </a:r>
                      <a:endParaRPr sz="1000"/>
                    </a:p>
                  </a:txBody>
                  <a:tcPr marT="91425" marB="91425" marR="91425" marL="91425">
                    <a:lnL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4A86E8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id="96" name="Google Shape;96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3975" y="2164325"/>
            <a:ext cx="1443025" cy="309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21925" y="2164325"/>
            <a:ext cx="1443025" cy="309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23725" y="2164325"/>
            <a:ext cx="1443025" cy="309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56450" y="2164325"/>
            <a:ext cx="1443025" cy="309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89913" y="3196850"/>
            <a:ext cx="1443025" cy="309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89188" y="3196850"/>
            <a:ext cx="1443025" cy="309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21925" y="3196850"/>
            <a:ext cx="1443025" cy="309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56450" y="4229375"/>
            <a:ext cx="1443025" cy="309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23725" y="6359825"/>
            <a:ext cx="1443025" cy="309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23725" y="5310950"/>
            <a:ext cx="1443025" cy="309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23725" y="4229375"/>
            <a:ext cx="1443025" cy="309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89175" y="5310950"/>
            <a:ext cx="1443025" cy="309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56450" y="6359825"/>
            <a:ext cx="1443025" cy="309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56450" y="5310950"/>
            <a:ext cx="1443025" cy="309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89175" y="6359825"/>
            <a:ext cx="1443025" cy="309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21900" y="6359825"/>
            <a:ext cx="1443025" cy="309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21900" y="5310950"/>
            <a:ext cx="1443025" cy="309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21925" y="4229375"/>
            <a:ext cx="1443025" cy="309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3975" y="5310950"/>
            <a:ext cx="1443025" cy="309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3975" y="4229375"/>
            <a:ext cx="1443025" cy="309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4650" y="3196850"/>
            <a:ext cx="1443025" cy="309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